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0" r:id="rId7"/>
    <p:sldId id="268" r:id="rId8"/>
    <p:sldId id="264" r:id="rId9"/>
    <p:sldId id="267" r:id="rId10"/>
    <p:sldId id="261" r:id="rId11"/>
    <p:sldId id="259" r:id="rId12"/>
    <p:sldId id="265" r:id="rId13"/>
    <p:sldId id="269" r:id="rId14"/>
    <p:sldId id="266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ka Koubkova" initials="LK" lastIdx="0" clrIdx="0">
    <p:extLst>
      <p:ext uri="{19B8F6BF-5375-455C-9EA6-DF929625EA0E}">
        <p15:presenceInfo xmlns:p15="http://schemas.microsoft.com/office/powerpoint/2012/main" userId="S-1-5-21-1338279205-417552223-1846114941-11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891A89-9F5E-4055-A194-08F43CB41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844A0A5-CAE4-478F-8AC2-A7ABA216F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E70090-224F-4755-AA61-7EF6E9E4D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1647-BF7F-4D04-AC08-48309EB3E81A}" type="datetimeFigureOut">
              <a:rPr lang="cs-CZ" smtClean="0"/>
              <a:t>05.09.2022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F96630-8B2A-4C46-BF56-9725F7ECD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68560C-1B37-46CA-8B29-744176DE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0EC2-9A93-4F7F-9CA6-1F6A61973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784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62896-4E43-4DD1-80B2-8C0656324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7251D15-2D1E-4B13-8248-16C89C02E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EEA2FC-957B-4FDB-AF51-3854288B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1647-BF7F-4D04-AC08-48309EB3E81A}" type="datetimeFigureOut">
              <a:rPr lang="cs-CZ" smtClean="0"/>
              <a:t>05.09.2022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9AFBCC-4789-4B8C-B5FC-536400DBB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C2A892-DF9C-4BD3-9E79-A1E1BB131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0EC2-9A93-4F7F-9CA6-1F6A61973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137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4661498-1087-47D1-B78E-EFB6E8CFB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A024BCB-FB45-42EE-97A6-CF31089E5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AA1719-6998-48F6-B37C-D2E8F0FF5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1647-BF7F-4D04-AC08-48309EB3E81A}" type="datetimeFigureOut">
              <a:rPr lang="cs-CZ" smtClean="0"/>
              <a:t>05.09.2022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C0C1A9-83C3-4430-9889-9590FB4F6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209C8A-2513-4689-9A7D-4B11749BF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0EC2-9A93-4F7F-9CA6-1F6A61973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12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0F1D55-9E97-4CA4-A486-BCAF13E06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CF2EBE-7AAB-4CA9-AD79-06F25AB99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A2EB60-9B37-4312-9AC0-ADE136AF7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1647-BF7F-4D04-AC08-48309EB3E81A}" type="datetimeFigureOut">
              <a:rPr lang="cs-CZ" smtClean="0"/>
              <a:t>05.09.2022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EECC63-D53D-460B-AA83-B4E54E60C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B4AA43-E822-4AB2-93B3-46AD38937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0EC2-9A93-4F7F-9CA6-1F6A61973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830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7B085-8606-4AA0-9A4B-F184E594C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681CB17-AA0C-430D-BE12-6723B89E8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6FBC73-8C38-4B2A-8266-AC98B2988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1647-BF7F-4D04-AC08-48309EB3E81A}" type="datetimeFigureOut">
              <a:rPr lang="cs-CZ" smtClean="0"/>
              <a:t>05.09.2022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07DD7A-FF4F-47BD-8C74-1C0FED161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F61C05-5C57-41F2-96AC-B184C8F21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0EC2-9A93-4F7F-9CA6-1F6A61973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51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FDFB1E-ADE3-4AC6-ACA7-583E5AB90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B2FA3F-C44A-4102-A414-6D2E2A5080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87A1139-2261-41E3-A1C3-20107C792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0E88BF9-B222-4CA3-82F6-6DC684336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1647-BF7F-4D04-AC08-48309EB3E81A}" type="datetimeFigureOut">
              <a:rPr lang="cs-CZ" smtClean="0"/>
              <a:t>05.09.2022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D463C0-1154-4C4B-98D1-6423C0EDC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794E7AD-C144-4E26-B3FE-AA62B8F2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0EC2-9A93-4F7F-9CA6-1F6A61973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86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E6B235-8EFC-41C0-B3C9-9F0D22B8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82E4B00-F61A-4FB7-8472-473E631B8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BAF4F69-E3C1-4720-A7E9-1A595FFBB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9A12118-F667-4832-A4B2-451A07331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D017173-CDDC-4C3D-B193-504C766D06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BB156D0-5CA9-4DDE-8A8E-0CE44776F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1647-BF7F-4D04-AC08-48309EB3E81A}" type="datetimeFigureOut">
              <a:rPr lang="cs-CZ" smtClean="0"/>
              <a:t>05.09.2022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BDA2AE6-E647-4198-8F8F-EFE6CEB91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5DB29B-0AE5-4B5D-8153-B6634CA5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0EC2-9A93-4F7F-9CA6-1F6A61973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8009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DB5439-9F67-4869-A3B4-7FA12FEEF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D1BC016-672E-4639-8490-9D8F0A30B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1647-BF7F-4D04-AC08-48309EB3E81A}" type="datetimeFigureOut">
              <a:rPr lang="cs-CZ" smtClean="0"/>
              <a:t>05.09.2022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8BD2E3D-22BF-488A-B210-764F77F1C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2C7595-F86C-4B27-A101-389DA7F89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0EC2-9A93-4F7F-9CA6-1F6A61973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51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E6AC763-3835-4456-B97D-D8CF75FD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1647-BF7F-4D04-AC08-48309EB3E81A}" type="datetimeFigureOut">
              <a:rPr lang="cs-CZ" smtClean="0"/>
              <a:t>05.09.2022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4EEF421-26AD-439C-AD0B-498E8AB7B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58598F-E003-48AE-A330-D7D2DE39F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0EC2-9A93-4F7F-9CA6-1F6A61973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20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0C27E-08F2-41BA-A569-32C2F727D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889F5E-1F61-45E5-94B9-1D57C4E08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B1E5160-0EE5-4461-B084-FC0F1D8F1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A280946-C73A-4B81-89BF-D1DD66BAA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1647-BF7F-4D04-AC08-48309EB3E81A}" type="datetimeFigureOut">
              <a:rPr lang="cs-CZ" smtClean="0"/>
              <a:t>05.09.2022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84BB309-CDA6-467B-9370-A6DE027D3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2B73BA8-16E8-43F0-932F-3F45E1730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0EC2-9A93-4F7F-9CA6-1F6A61973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881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AD713F-1261-49C8-B621-A8E88F365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22DBCE9-6E57-409B-A757-9837C4B2A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6FCDCF4-C06A-4FDD-AE4A-E94784761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1BD6D72-5C01-4458-8456-8079CD600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1647-BF7F-4D04-AC08-48309EB3E81A}" type="datetimeFigureOut">
              <a:rPr lang="cs-CZ" smtClean="0"/>
              <a:t>05.09.2022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7F072BA-1867-41D5-BDBA-AAEC2F124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15E82F0-6C8F-4C2E-AFD4-4F6829DDF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0EC2-9A93-4F7F-9CA6-1F6A61973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95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89C5515-F01D-4C54-B4AE-61D8D65CF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8D785E4-F568-4F5E-A727-BD7142BA6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BD4D5C-3398-45FC-B622-B4AC01E37C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B1647-BF7F-4D04-AC08-48309EB3E81A}" type="datetimeFigureOut">
              <a:rPr lang="cs-CZ" smtClean="0"/>
              <a:t>05.09.2022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C81800-8E71-462B-ADF7-ED9DDD667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662CD8-DE5D-4329-A156-0B456D298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F0EC2-9A93-4F7F-9CA6-1F6A61973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14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zsdasice.bakalari.cz/log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1F7BFE-EFA1-4728-98D7-CFC6EFEF90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800" b="1" dirty="0">
                <a:solidFill>
                  <a:srgbClr val="0070C0"/>
                </a:solidFill>
              </a:rPr>
              <a:t>BAKALÁŘI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15C2980-9CC5-4068-8C0B-830F88D32B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3600" b="1" dirty="0">
                <a:solidFill>
                  <a:srgbClr val="FF0000"/>
                </a:solidFill>
              </a:rPr>
              <a:t>KOMUNIKACE ŽÁKŮ, RODINY A ŠKOLY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6B77E65-DE98-4567-81B9-DB0E333AA206}"/>
              </a:ext>
            </a:extLst>
          </p:cNvPr>
          <p:cNvPicPr/>
          <p:nvPr/>
        </p:nvPicPr>
        <p:blipFill rotWithShape="1">
          <a:blip r:embed="rId2"/>
          <a:srcRect l="16535" t="19972" r="48281" b="40086"/>
          <a:stretch/>
        </p:blipFill>
        <p:spPr bwMode="auto">
          <a:xfrm>
            <a:off x="8641080" y="459104"/>
            <a:ext cx="2026920" cy="12344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2098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DC46CEA-AB3F-099B-4B1C-98E477AED6C4}"/>
              </a:ext>
            </a:extLst>
          </p:cNvPr>
          <p:cNvSpPr txBox="1"/>
          <p:nvPr/>
        </p:nvSpPr>
        <p:spPr>
          <a:xfrm>
            <a:off x="1143000" y="646042"/>
            <a:ext cx="58342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 případě více žáků ve škole si aplikaci přidejte další profily, pak už jen jednoduše bez přihlašování přepínáte.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E0F9AB1E-D86A-A223-2A51-2F43FBD47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107" y="414148"/>
            <a:ext cx="2609533" cy="4639170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6373CA02-535D-EE81-DA06-762DA592BC21}"/>
              </a:ext>
            </a:extLst>
          </p:cNvPr>
          <p:cNvSpPr/>
          <p:nvPr/>
        </p:nvSpPr>
        <p:spPr>
          <a:xfrm>
            <a:off x="7917331" y="3611438"/>
            <a:ext cx="2973084" cy="5133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A30E4C1-A56C-2EE5-C51C-3BABD1AD0D86}"/>
              </a:ext>
            </a:extLst>
          </p:cNvPr>
          <p:cNvSpPr txBox="1"/>
          <p:nvPr/>
        </p:nvSpPr>
        <p:spPr>
          <a:xfrm>
            <a:off x="1119809" y="3144077"/>
            <a:ext cx="58342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Pokud vám nechodí upozornění na nové zprávy, známky… v aplikaci, zkontrolujte si povolení oznámení Bakalářů v nastavení vašeho telefonu.</a:t>
            </a:r>
          </a:p>
        </p:txBody>
      </p:sp>
    </p:spTree>
    <p:extLst>
      <p:ext uri="{BB962C8B-B14F-4D97-AF65-F5344CB8AC3E}">
        <p14:creationId xmlns:p14="http://schemas.microsoft.com/office/powerpoint/2010/main" val="2286575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3F6768-DC0D-4E88-86F0-128717804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067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4000" dirty="0"/>
              <a:t>Další části aplikace jsou intuitivní. Nebojte se je prozkoumat. </a:t>
            </a:r>
          </a:p>
          <a:p>
            <a:pPr marL="0" indent="0" algn="ctr">
              <a:buNone/>
            </a:pPr>
            <a:endParaRPr lang="cs-CZ" sz="4000" dirty="0"/>
          </a:p>
          <a:p>
            <a:pPr marL="0" indent="0" algn="ctr">
              <a:buNone/>
            </a:pPr>
            <a:r>
              <a:rPr lang="cs-CZ" sz="4000" dirty="0"/>
              <a:t>Děkuji za pozornost a vzájemnou spolupráci. </a:t>
            </a:r>
          </a:p>
          <a:p>
            <a:pPr marL="0" indent="0" algn="ctr">
              <a:buNone/>
            </a:pPr>
            <a:endParaRPr lang="cs-CZ" sz="4000" dirty="0"/>
          </a:p>
          <a:p>
            <a:pPr marL="0" indent="0" algn="ctr">
              <a:buNone/>
            </a:pPr>
            <a:r>
              <a:rPr lang="cs-CZ" sz="4000" dirty="0"/>
              <a:t>Prosíme o trpělivost s nedostatky, také se teprve učíme ;-).</a:t>
            </a:r>
          </a:p>
        </p:txBody>
      </p:sp>
    </p:spTree>
    <p:extLst>
      <p:ext uri="{BB962C8B-B14F-4D97-AF65-F5344CB8AC3E}">
        <p14:creationId xmlns:p14="http://schemas.microsoft.com/office/powerpoint/2010/main" val="140102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C4C603-1289-4395-8550-032AAEE71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přístupu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1E2C60-F1D7-42B2-B696-A975E8AFE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88391"/>
          </a:xfrm>
        </p:spPr>
        <p:txBody>
          <a:bodyPr/>
          <a:lstStyle/>
          <a:p>
            <a:r>
              <a:rPr lang="cs-CZ" dirty="0"/>
              <a:t>Webové stránky školy – záložka bakaláři</a:t>
            </a:r>
          </a:p>
          <a:p>
            <a:endParaRPr lang="cs-CZ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8B10C9-BF6B-4116-8075-FC11DBF8B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56816"/>
            <a:ext cx="18122818" cy="53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F5FBCAE-752A-0FA6-C9B6-2B1C4AF39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495" y="2384422"/>
            <a:ext cx="8126858" cy="4151905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66C87F53-9605-4D24-98CC-505821A51939}"/>
              </a:ext>
            </a:extLst>
          </p:cNvPr>
          <p:cNvSpPr/>
          <p:nvPr/>
        </p:nvSpPr>
        <p:spPr>
          <a:xfrm>
            <a:off x="7430168" y="3564362"/>
            <a:ext cx="1179576" cy="2926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1088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C4C603-1289-4395-8550-032AAEE71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přístupu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1E2C60-F1D7-42B2-B696-A975E8AFE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88391"/>
          </a:xfrm>
        </p:spPr>
        <p:txBody>
          <a:bodyPr/>
          <a:lstStyle/>
          <a:p>
            <a:r>
              <a:rPr lang="cs-CZ" dirty="0"/>
              <a:t>Webový prohlížeč – adresa:   </a:t>
            </a:r>
            <a:r>
              <a:rPr lang="cs-CZ" u="sng" dirty="0"/>
              <a:t>https://zsdasice.bakalari.cz/login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8B10C9-BF6B-4116-8075-FC11DBF8B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56816"/>
            <a:ext cx="18122818" cy="53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ED6317-7BE4-4A8E-8D1A-37DEDE4C7B1B}"/>
              </a:ext>
            </a:extLst>
          </p:cNvPr>
          <p:cNvPicPr/>
          <p:nvPr/>
        </p:nvPicPr>
        <p:blipFill rotWithShape="1">
          <a:blip r:embed="rId2"/>
          <a:srcRect l="31958" r="31058"/>
          <a:stretch/>
        </p:blipFill>
        <p:spPr>
          <a:xfrm>
            <a:off x="838200" y="2391249"/>
            <a:ext cx="3020568" cy="4018695"/>
          </a:xfrm>
          <a:prstGeom prst="rect">
            <a:avLst/>
          </a:prstGeom>
        </p:spPr>
      </p:pic>
      <p:cxnSp>
        <p:nvCxnSpPr>
          <p:cNvPr id="8" name="Spojnice: pravoúhlá 7">
            <a:extLst>
              <a:ext uri="{FF2B5EF4-FFF2-40B4-BE49-F238E27FC236}">
                <a16:creationId xmlns:a16="http://schemas.microsoft.com/office/drawing/2014/main" id="{AC0B79A1-DAED-4716-8A23-5EBBF60914EA}"/>
              </a:ext>
            </a:extLst>
          </p:cNvPr>
          <p:cNvCxnSpPr/>
          <p:nvPr/>
        </p:nvCxnSpPr>
        <p:spPr>
          <a:xfrm flipV="1">
            <a:off x="2898648" y="3493008"/>
            <a:ext cx="3941064" cy="80467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4F3A6B13-B552-422C-A33D-2B56DABF75F2}"/>
              </a:ext>
            </a:extLst>
          </p:cNvPr>
          <p:cNvSpPr txBox="1"/>
          <p:nvPr/>
        </p:nvSpPr>
        <p:spPr>
          <a:xfrm>
            <a:off x="5020056" y="3081528"/>
            <a:ext cx="199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Přihlašovací jméno </a:t>
            </a:r>
          </a:p>
        </p:txBody>
      </p:sp>
      <p:cxnSp>
        <p:nvCxnSpPr>
          <p:cNvPr id="11" name="Spojnice: pravoúhlá 10">
            <a:extLst>
              <a:ext uri="{FF2B5EF4-FFF2-40B4-BE49-F238E27FC236}">
                <a16:creationId xmlns:a16="http://schemas.microsoft.com/office/drawing/2014/main" id="{F4A652E0-5628-476B-80CB-92D8F5EA4B0E}"/>
              </a:ext>
            </a:extLst>
          </p:cNvPr>
          <p:cNvCxnSpPr>
            <a:cxnSpLocks/>
          </p:cNvCxnSpPr>
          <p:nvPr/>
        </p:nvCxnSpPr>
        <p:spPr>
          <a:xfrm flipV="1">
            <a:off x="2898648" y="3968467"/>
            <a:ext cx="4119455" cy="53852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A64E976-6700-400A-A60F-BBB00982B555}"/>
              </a:ext>
            </a:extLst>
          </p:cNvPr>
          <p:cNvSpPr txBox="1"/>
          <p:nvPr/>
        </p:nvSpPr>
        <p:spPr>
          <a:xfrm>
            <a:off x="5020056" y="3561360"/>
            <a:ext cx="1901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Přihlašovací heslo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19CA514-F89D-4BF1-BD24-EF4DAC82307E}"/>
              </a:ext>
            </a:extLst>
          </p:cNvPr>
          <p:cNvSpPr txBox="1"/>
          <p:nvPr/>
        </p:nvSpPr>
        <p:spPr>
          <a:xfrm>
            <a:off x="5342562" y="4400596"/>
            <a:ext cx="63568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Přihlašovací jméno a heslo pro přístup rodičů obdržíte osobně od třídního učitele. </a:t>
            </a:r>
            <a:r>
              <a:rPr lang="cs-CZ" sz="2400" b="1" dirty="0">
                <a:solidFill>
                  <a:srgbClr val="FF0000"/>
                </a:solidFill>
              </a:rPr>
              <a:t>Nedávejte vaše přístupové údaje žákovi – mohl by si sám omlouvat absenci. </a:t>
            </a:r>
            <a:r>
              <a:rPr lang="cs-CZ" sz="2400" dirty="0"/>
              <a:t>Každý žák má své přístupové údaje.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27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06A6F62-5CAB-7294-43EF-7EF9D8E1F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33" y="1302027"/>
            <a:ext cx="10841934" cy="471813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CDE3F44-4BB5-3D09-6EBC-5F036CF9E2D0}"/>
              </a:ext>
            </a:extLst>
          </p:cNvPr>
          <p:cNvSpPr txBox="1"/>
          <p:nvPr/>
        </p:nvSpPr>
        <p:spPr>
          <a:xfrm>
            <a:off x="1033670" y="441789"/>
            <a:ext cx="9849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HLAVNÍ NABÍDKA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D8483D4-8604-4419-BC14-D07B3D21DDC4}"/>
              </a:ext>
            </a:extLst>
          </p:cNvPr>
          <p:cNvSpPr txBox="1"/>
          <p:nvPr/>
        </p:nvSpPr>
        <p:spPr>
          <a:xfrm flipH="1">
            <a:off x="2212450" y="1302027"/>
            <a:ext cx="312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Známky – </a:t>
            </a:r>
            <a:r>
              <a:rPr lang="cs-CZ" dirty="0" err="1">
                <a:solidFill>
                  <a:srgbClr val="FF0000"/>
                </a:solidFill>
              </a:rPr>
              <a:t>el.žákovská</a:t>
            </a:r>
            <a:r>
              <a:rPr lang="cs-CZ" dirty="0">
                <a:solidFill>
                  <a:srgbClr val="FF0000"/>
                </a:solidFill>
              </a:rPr>
              <a:t> knížka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F8F97F00-EF60-9C13-DB99-6A83BC906906}"/>
              </a:ext>
            </a:extLst>
          </p:cNvPr>
          <p:cNvCxnSpPr/>
          <p:nvPr/>
        </p:nvCxnSpPr>
        <p:spPr>
          <a:xfrm>
            <a:off x="1914276" y="1486693"/>
            <a:ext cx="298174" cy="0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D8492183-9BE9-2DFD-AEC1-F7CDEDD739A5}"/>
              </a:ext>
            </a:extLst>
          </p:cNvPr>
          <p:cNvCxnSpPr/>
          <p:nvPr/>
        </p:nvCxnSpPr>
        <p:spPr>
          <a:xfrm>
            <a:off x="1616102" y="3964849"/>
            <a:ext cx="298174" cy="0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B0D3BBC-D719-62E8-7C4B-E2C18467D770}"/>
              </a:ext>
            </a:extLst>
          </p:cNvPr>
          <p:cNvCxnSpPr/>
          <p:nvPr/>
        </p:nvCxnSpPr>
        <p:spPr>
          <a:xfrm>
            <a:off x="1616102" y="2006841"/>
            <a:ext cx="298174" cy="0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46044B5-9A7C-BE76-3D79-89C9095221B5}"/>
              </a:ext>
            </a:extLst>
          </p:cNvPr>
          <p:cNvSpPr txBox="1"/>
          <p:nvPr/>
        </p:nvSpPr>
        <p:spPr>
          <a:xfrm flipH="1">
            <a:off x="2035279" y="1822175"/>
            <a:ext cx="3411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Rozvrh, suplování, domácí úkoly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5151926-7A3B-A769-6D6E-D3688B791241}"/>
              </a:ext>
            </a:extLst>
          </p:cNvPr>
          <p:cNvSpPr txBox="1"/>
          <p:nvPr/>
        </p:nvSpPr>
        <p:spPr>
          <a:xfrm flipH="1">
            <a:off x="2066882" y="3780183"/>
            <a:ext cx="3411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Zprávy, omlouvání žáků</a:t>
            </a:r>
          </a:p>
        </p:txBody>
      </p:sp>
    </p:spTree>
    <p:extLst>
      <p:ext uri="{BB962C8B-B14F-4D97-AF65-F5344CB8AC3E}">
        <p14:creationId xmlns:p14="http://schemas.microsoft.com/office/powerpoint/2010/main" val="3465735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FB0402CF-15A9-4387-8E00-CAB2BBD4CF0D}"/>
              </a:ext>
            </a:extLst>
          </p:cNvPr>
          <p:cNvGrpSpPr/>
          <p:nvPr/>
        </p:nvGrpSpPr>
        <p:grpSpPr>
          <a:xfrm>
            <a:off x="409976" y="139148"/>
            <a:ext cx="11087886" cy="6000159"/>
            <a:chOff x="241300" y="0"/>
            <a:chExt cx="11087886" cy="6536871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72917FD1-5BB9-4051-B56C-64231F1AFB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97" t="8307" r="89051" b="31877"/>
            <a:stretch/>
          </p:blipFill>
          <p:spPr>
            <a:xfrm>
              <a:off x="241300" y="321129"/>
              <a:ext cx="2159000" cy="6215742"/>
            </a:xfrm>
            <a:prstGeom prst="rect">
              <a:avLst/>
            </a:prstGeom>
          </p:spPr>
        </p:pic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316B91DA-9A70-4DB4-B549-76F16682DA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3437" t="11501" r="23229" b="68252"/>
            <a:stretch/>
          </p:blipFill>
          <p:spPr>
            <a:xfrm>
              <a:off x="2679699" y="0"/>
              <a:ext cx="8649487" cy="2168070"/>
            </a:xfrm>
            <a:prstGeom prst="rect">
              <a:avLst/>
            </a:prstGeom>
          </p:spPr>
        </p:pic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7F9A4754-0728-4FBE-80E7-71FD53516E2F}"/>
                </a:ext>
              </a:extLst>
            </p:cNvPr>
            <p:cNvSpPr txBox="1"/>
            <p:nvPr/>
          </p:nvSpPr>
          <p:spPr>
            <a:xfrm>
              <a:off x="2679699" y="2273300"/>
              <a:ext cx="8543923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3200" dirty="0"/>
                <a:t>Zadané domácí úkoly se zobrazí podle pořadí </a:t>
              </a:r>
              <a:br>
                <a:rPr lang="cs-CZ" sz="3200" dirty="0"/>
              </a:br>
              <a:r>
                <a:rPr lang="cs-CZ" sz="3200" dirty="0"/>
                <a:t>V přepínací nabídce může vybírat:</a:t>
              </a:r>
              <a:br>
                <a:rPr lang="cs-CZ" sz="3200" dirty="0"/>
              </a:br>
              <a:r>
                <a:rPr lang="cs-CZ" sz="3200" dirty="0"/>
                <a:t>aktivní  - všechny – minulé </a:t>
              </a:r>
            </a:p>
          </p:txBody>
        </p:sp>
        <p:cxnSp>
          <p:nvCxnSpPr>
            <p:cNvPr id="12" name="Přímá spojnice se šipkou 11">
              <a:extLst>
                <a:ext uri="{FF2B5EF4-FFF2-40B4-BE49-F238E27FC236}">
                  <a16:creationId xmlns:a16="http://schemas.microsoft.com/office/drawing/2014/main" id="{932A5F1D-2E3A-4CBB-9A70-947B99434E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0900" y="1730829"/>
              <a:ext cx="825500" cy="147592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se šipkou 16">
              <a:extLst>
                <a:ext uri="{FF2B5EF4-FFF2-40B4-BE49-F238E27FC236}">
                  <a16:creationId xmlns:a16="http://schemas.microsoft.com/office/drawing/2014/main" id="{D88E7E22-65D8-45A7-9C56-ADD36038CA8F}"/>
                </a:ext>
              </a:extLst>
            </p:cNvPr>
            <p:cNvCxnSpPr>
              <a:cxnSpLocks/>
            </p:cNvCxnSpPr>
            <p:nvPr/>
          </p:nvCxnSpPr>
          <p:spPr>
            <a:xfrm>
              <a:off x="1790700" y="4487635"/>
              <a:ext cx="1155700" cy="6939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ál 21">
              <a:extLst>
                <a:ext uri="{FF2B5EF4-FFF2-40B4-BE49-F238E27FC236}">
                  <a16:creationId xmlns:a16="http://schemas.microsoft.com/office/drawing/2014/main" id="{1AB56A4E-C9A8-40EA-96E7-36B08D5F171A}"/>
                </a:ext>
              </a:extLst>
            </p:cNvPr>
            <p:cNvSpPr/>
            <p:nvPr/>
          </p:nvSpPr>
          <p:spPr>
            <a:xfrm>
              <a:off x="241300" y="3132364"/>
              <a:ext cx="2095500" cy="4191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TextovéPole 2">
            <a:extLst>
              <a:ext uri="{FF2B5EF4-FFF2-40B4-BE49-F238E27FC236}">
                <a16:creationId xmlns:a16="http://schemas.microsoft.com/office/drawing/2014/main" id="{1CB10DD5-F923-68E2-D2BD-DACE0F66B765}"/>
              </a:ext>
            </a:extLst>
          </p:cNvPr>
          <p:cNvSpPr txBox="1"/>
          <p:nvPr/>
        </p:nvSpPr>
        <p:spPr>
          <a:xfrm>
            <a:off x="3578088" y="5367130"/>
            <a:ext cx="6579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Zadávání domácích úkolů do Bakalářů je na rozhodnutí jednotlivých vyučujících</a:t>
            </a:r>
          </a:p>
        </p:txBody>
      </p:sp>
    </p:spTree>
    <p:extLst>
      <p:ext uri="{BB962C8B-B14F-4D97-AF65-F5344CB8AC3E}">
        <p14:creationId xmlns:p14="http://schemas.microsoft.com/office/powerpoint/2010/main" val="440550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F5F99D6-AFDF-2A6D-A642-8D6C78C22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70" y="1496393"/>
            <a:ext cx="10377106" cy="419892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98AEC8F-BF0D-A141-AB94-AA2098FF51BA}"/>
              </a:ext>
            </a:extLst>
          </p:cNvPr>
          <p:cNvSpPr txBox="1"/>
          <p:nvPr/>
        </p:nvSpPr>
        <p:spPr>
          <a:xfrm>
            <a:off x="1033670" y="363798"/>
            <a:ext cx="9849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Omlouvání žáka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AA12E4C-FD2E-6B2D-AEE5-D81725389FE9}"/>
              </a:ext>
            </a:extLst>
          </p:cNvPr>
          <p:cNvSpPr txBox="1"/>
          <p:nvPr/>
        </p:nvSpPr>
        <p:spPr>
          <a:xfrm flipH="1">
            <a:off x="7519946" y="2882348"/>
            <a:ext cx="3104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Vybrat den, hodiny, </a:t>
            </a:r>
            <a:r>
              <a:rPr lang="cs-CZ" dirty="0" err="1">
                <a:solidFill>
                  <a:srgbClr val="FF0000"/>
                </a:solidFill>
              </a:rPr>
              <a:t>tř.učitele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Stručně napsat důvod absence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CD5ED61C-380F-1CA9-5467-8F1296F216C1}"/>
              </a:ext>
            </a:extLst>
          </p:cNvPr>
          <p:cNvSpPr/>
          <p:nvPr/>
        </p:nvSpPr>
        <p:spPr>
          <a:xfrm>
            <a:off x="1033670" y="3303248"/>
            <a:ext cx="1179576" cy="2926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14A42CBD-4523-85D5-2940-2515E2178D0A}"/>
              </a:ext>
            </a:extLst>
          </p:cNvPr>
          <p:cNvSpPr/>
          <p:nvPr/>
        </p:nvSpPr>
        <p:spPr>
          <a:xfrm>
            <a:off x="844565" y="4499283"/>
            <a:ext cx="2052691" cy="11960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81FB9BB6-D94D-8002-BA4C-778F610F914D}"/>
              </a:ext>
            </a:extLst>
          </p:cNvPr>
          <p:cNvCxnSpPr/>
          <p:nvPr/>
        </p:nvCxnSpPr>
        <p:spPr>
          <a:xfrm>
            <a:off x="3061252" y="5098774"/>
            <a:ext cx="2256183" cy="0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20AA1A3-4F76-B1AB-0372-9771716B5725}"/>
              </a:ext>
            </a:extLst>
          </p:cNvPr>
          <p:cNvSpPr txBox="1"/>
          <p:nvPr/>
        </p:nvSpPr>
        <p:spPr>
          <a:xfrm>
            <a:off x="5645426" y="5098774"/>
            <a:ext cx="4035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Slouží ke komunikaci s vyučujícími, TU i vedením školy. Pokud je třeba, musíte potvrdit přečtení zprávy.</a:t>
            </a:r>
          </a:p>
        </p:txBody>
      </p:sp>
    </p:spTree>
    <p:extLst>
      <p:ext uri="{BB962C8B-B14F-4D97-AF65-F5344CB8AC3E}">
        <p14:creationId xmlns:p14="http://schemas.microsoft.com/office/powerpoint/2010/main" val="49899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C4C603-1289-4395-8550-032AAEE71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u="sng" dirty="0"/>
              <a:t>Možnosti přístupu – aplikace pro mobilní telefon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1E2C60-F1D7-42B2-B696-A975E8AFE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88391"/>
          </a:xfrm>
        </p:spPr>
        <p:txBody>
          <a:bodyPr/>
          <a:lstStyle/>
          <a:p>
            <a:r>
              <a:rPr lang="cs-CZ" dirty="0"/>
              <a:t>Aplikace  Bakaláři OnLine– lze stáhnout z </a:t>
            </a:r>
            <a:r>
              <a:rPr lang="cs-CZ" dirty="0" err="1"/>
              <a:t>App</a:t>
            </a:r>
            <a:r>
              <a:rPr lang="cs-CZ" dirty="0"/>
              <a:t> </a:t>
            </a:r>
            <a:r>
              <a:rPr lang="cs-CZ" dirty="0" err="1"/>
              <a:t>Store</a:t>
            </a:r>
            <a:r>
              <a:rPr lang="cs-CZ" dirty="0"/>
              <a:t> nebo Google play </a:t>
            </a:r>
          </a:p>
          <a:p>
            <a:endParaRPr lang="cs-CZ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8B10C9-BF6B-4116-8075-FC11DBF8B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56816"/>
            <a:ext cx="18122818" cy="53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39C5FEB-46D2-4C27-BC68-7C9CE29682A6}"/>
              </a:ext>
            </a:extLst>
          </p:cNvPr>
          <p:cNvPicPr/>
          <p:nvPr/>
        </p:nvPicPr>
        <p:blipFill rotWithShape="1">
          <a:blip r:embed="rId2"/>
          <a:srcRect l="39021" t="72981" r="38625" b="13302"/>
          <a:stretch/>
        </p:blipFill>
        <p:spPr bwMode="auto">
          <a:xfrm>
            <a:off x="5519928" y="3131791"/>
            <a:ext cx="5731002" cy="1511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DFE6EE2-C3DF-4620-AF8F-32B72A6E82EE}"/>
              </a:ext>
            </a:extLst>
          </p:cNvPr>
          <p:cNvPicPr/>
          <p:nvPr/>
        </p:nvPicPr>
        <p:blipFill rotWithShape="1">
          <a:blip r:embed="rId3"/>
          <a:srcRect l="16535" t="20910" r="45331" b="39053"/>
          <a:stretch/>
        </p:blipFill>
        <p:spPr bwMode="auto">
          <a:xfrm>
            <a:off x="746760" y="2226593"/>
            <a:ext cx="4090416" cy="2416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5474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6CF2A-C39F-404E-B90B-B15D8039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Aplikace Bakaláři OnLine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0F93AD-0656-4413-BB01-8C0FF4133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613400" cy="4280535"/>
          </a:xfrm>
        </p:spPr>
        <p:txBody>
          <a:bodyPr>
            <a:normAutofit fontScale="92500"/>
          </a:bodyPr>
          <a:lstStyle/>
          <a:p>
            <a:r>
              <a:rPr lang="cs-CZ" sz="3200" dirty="0"/>
              <a:t>Po stažení vyberte školu z nabídky – vyberte obec – Dašice</a:t>
            </a:r>
          </a:p>
          <a:p>
            <a:r>
              <a:rPr lang="cs-CZ" sz="3200" dirty="0"/>
              <a:t>Můžete také zadat adresu: </a:t>
            </a:r>
            <a:r>
              <a:rPr lang="cs-CZ" sz="3200" dirty="0">
                <a:hlinkClick r:id="rId2"/>
              </a:rPr>
              <a:t>https://zsdasice.bakalari.cz/login</a:t>
            </a:r>
            <a:endParaRPr lang="cs-CZ" sz="3200" dirty="0"/>
          </a:p>
          <a:p>
            <a:r>
              <a:rPr lang="cs-CZ" sz="3200" dirty="0"/>
              <a:t>Vytvořte profil, zadejte přihlašovací jméno a heslo. </a:t>
            </a:r>
          </a:p>
          <a:p>
            <a:r>
              <a:rPr lang="cs-CZ" sz="3200" dirty="0"/>
              <a:t>Lze použít i jednorázové přihlášení.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CC4B8C75-C65B-6597-7849-7431717A5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1051560"/>
            <a:ext cx="2674620" cy="4754880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2919E429-686D-9580-41C4-531C451E6E75}"/>
              </a:ext>
            </a:extLst>
          </p:cNvPr>
          <p:cNvSpPr/>
          <p:nvPr/>
        </p:nvSpPr>
        <p:spPr>
          <a:xfrm>
            <a:off x="7788910" y="2905760"/>
            <a:ext cx="1237298" cy="3676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2230124-E771-46A2-C25F-9FFF41889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234" y="1051560"/>
            <a:ext cx="2674621" cy="475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3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0BCF62FB-545C-1A6D-751D-E0787BC72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" y="1127760"/>
            <a:ext cx="2983230" cy="5303520"/>
          </a:xfrm>
          <a:prstGeom prst="rect">
            <a:avLst/>
          </a:prstGeom>
        </p:spPr>
      </p:pic>
      <p:pic>
        <p:nvPicPr>
          <p:cNvPr id="15" name="Obrázek 14" descr="Obsah obrázku text&#10;&#10;Popis byl vytvořen automaticky">
            <a:extLst>
              <a:ext uri="{FF2B5EF4-FFF2-40B4-BE49-F238E27FC236}">
                <a16:creationId xmlns:a16="http://schemas.microsoft.com/office/drawing/2014/main" id="{ED41F30F-4CE6-F82A-4E9A-55054B297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757" y="1054949"/>
            <a:ext cx="3090863" cy="549486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FC32CD71-FB18-3A84-1967-664AD8710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584" y="1127760"/>
            <a:ext cx="3131820" cy="5567679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E39B8C89-0576-289F-A2AD-3B97DCEB9D55}"/>
              </a:ext>
            </a:extLst>
          </p:cNvPr>
          <p:cNvSpPr txBox="1"/>
          <p:nvPr/>
        </p:nvSpPr>
        <p:spPr>
          <a:xfrm flipH="1">
            <a:off x="3767453" y="195615"/>
            <a:ext cx="6162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Omlouvání absence v aplikaci </a:t>
            </a: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2B7584E9-4B88-598A-9B3C-714A2816E4BE}"/>
              </a:ext>
            </a:extLst>
          </p:cNvPr>
          <p:cNvSpPr/>
          <p:nvPr/>
        </p:nvSpPr>
        <p:spPr>
          <a:xfrm flipH="1" flipV="1">
            <a:off x="2594112" y="5695122"/>
            <a:ext cx="993913" cy="7759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3ADB7452-B30E-8922-9671-254AC0A84628}"/>
              </a:ext>
            </a:extLst>
          </p:cNvPr>
          <p:cNvSpPr/>
          <p:nvPr/>
        </p:nvSpPr>
        <p:spPr>
          <a:xfrm>
            <a:off x="6520070" y="1699591"/>
            <a:ext cx="983973" cy="5665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62AB4B6F-14F0-9D53-6A46-D34F26D83E4C}"/>
              </a:ext>
            </a:extLst>
          </p:cNvPr>
          <p:cNvSpPr/>
          <p:nvPr/>
        </p:nvSpPr>
        <p:spPr>
          <a:xfrm>
            <a:off x="8281670" y="1804457"/>
            <a:ext cx="2052691" cy="4616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56B2F66-CD88-7DE4-5EB0-C22B3D7F459C}"/>
              </a:ext>
            </a:extLst>
          </p:cNvPr>
          <p:cNvSpPr txBox="1"/>
          <p:nvPr/>
        </p:nvSpPr>
        <p:spPr>
          <a:xfrm flipH="1">
            <a:off x="6321286" y="2266124"/>
            <a:ext cx="1974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Vyberte omluvení absence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7F24C13-E5D0-962F-E3F7-D90C05AA9088}"/>
              </a:ext>
            </a:extLst>
          </p:cNvPr>
          <p:cNvSpPr txBox="1"/>
          <p:nvPr/>
        </p:nvSpPr>
        <p:spPr>
          <a:xfrm flipH="1">
            <a:off x="9347132" y="5581657"/>
            <a:ext cx="1974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Zadejte datum, hodiny, důvod a odešlete</a:t>
            </a:r>
          </a:p>
        </p:txBody>
      </p:sp>
    </p:spTree>
    <p:extLst>
      <p:ext uri="{BB962C8B-B14F-4D97-AF65-F5344CB8AC3E}">
        <p14:creationId xmlns:p14="http://schemas.microsoft.com/office/powerpoint/2010/main" val="74222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6CDE97C850334B8884D28265EE9665" ma:contentTypeVersion="13" ma:contentTypeDescription="Create a new document." ma:contentTypeScope="" ma:versionID="a4d373d3b9f3cedff307a210c5cf9c5e">
  <xsd:schema xmlns:xsd="http://www.w3.org/2001/XMLSchema" xmlns:xs="http://www.w3.org/2001/XMLSchema" xmlns:p="http://schemas.microsoft.com/office/2006/metadata/properties" xmlns:ns3="9863371c-8926-485e-9693-a7c1f5becbb1" xmlns:ns4="54d333cb-c69d-47b4-8c0e-ca5807c880c2" targetNamespace="http://schemas.microsoft.com/office/2006/metadata/properties" ma:root="true" ma:fieldsID="3db75b6d1fa3e82f5b4c6f6fbb49baf3" ns3:_="" ns4:_="">
    <xsd:import namespace="9863371c-8926-485e-9693-a7c1f5becbb1"/>
    <xsd:import namespace="54d333cb-c69d-47b4-8c0e-ca5807c880c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3371c-8926-485e-9693-a7c1f5becb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333cb-c69d-47b4-8c0e-ca5807c880c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B14DDC-26E4-47FF-9A57-0B3F1D7953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63371c-8926-485e-9693-a7c1f5becbb1"/>
    <ds:schemaRef ds:uri="54d333cb-c69d-47b4-8c0e-ca5807c880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895853-83AD-4B14-90A3-1C3DE326E0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3A2FB9-E00E-4510-A4A2-0746520D6DF9}">
  <ds:schemaRefs>
    <ds:schemaRef ds:uri="http://schemas.microsoft.com/office/2006/documentManagement/types"/>
    <ds:schemaRef ds:uri="http://www.w3.org/XML/1998/namespace"/>
    <ds:schemaRef ds:uri="54d333cb-c69d-47b4-8c0e-ca5807c880c2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9863371c-8926-485e-9693-a7c1f5becbb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299</Words>
  <Application>Microsoft Office PowerPoint</Application>
  <PresentationFormat>Širokoúhlá obrazovka</PresentationFormat>
  <Paragraphs>38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BAKALÁŘI</vt:lpstr>
      <vt:lpstr>Možnosti přístupu</vt:lpstr>
      <vt:lpstr>Možnosti přístupu</vt:lpstr>
      <vt:lpstr>Prezentace aplikace PowerPoint</vt:lpstr>
      <vt:lpstr>Prezentace aplikace PowerPoint</vt:lpstr>
      <vt:lpstr>Prezentace aplikace PowerPoint</vt:lpstr>
      <vt:lpstr>Možnosti přístupu – aplikace pro mobilní telefon</vt:lpstr>
      <vt:lpstr>Aplikace Bakaláři OnLine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BAKALÁŘI</dc:title>
  <dc:creator>Lenka Koubkova</dc:creator>
  <cp:lastModifiedBy>Štěpánková Jana</cp:lastModifiedBy>
  <cp:revision>14</cp:revision>
  <dcterms:created xsi:type="dcterms:W3CDTF">2020-09-07T13:06:15Z</dcterms:created>
  <dcterms:modified xsi:type="dcterms:W3CDTF">2022-09-05T18:24:46Z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0x0101007C6CDE97C850334B8884D28265EE9665</vt:lpwstr>
  </property>
</Properties>
</file>